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7" r:id="rId2"/>
    <p:sldId id="280" r:id="rId3"/>
    <p:sldId id="279" r:id="rId4"/>
    <p:sldId id="281" r:id="rId5"/>
    <p:sldId id="259" r:id="rId6"/>
    <p:sldId id="263" r:id="rId7"/>
    <p:sldId id="264" r:id="rId8"/>
    <p:sldId id="268"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0B2"/>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2" d="100"/>
          <a:sy n="82" d="100"/>
        </p:scale>
        <p:origin x="30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AC7A49D-FDAB-4A4A-B025-D2F49B66E1F6}"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C7A49D-FDAB-4A4A-B025-D2F49B66E1F6}"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C7A49D-FDAB-4A4A-B025-D2F49B66E1F6}"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C7A49D-FDAB-4A4A-B025-D2F49B66E1F6}"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C7A49D-FDAB-4A4A-B025-D2F49B66E1F6}"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C7A49D-FDAB-4A4A-B025-D2F49B66E1F6}" type="datetimeFigureOut">
              <a:rPr lang="en-US" smtClean="0"/>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C7A49D-FDAB-4A4A-B025-D2F49B66E1F6}" type="datetimeFigureOut">
              <a:rPr lang="en-US" smtClean="0"/>
              <a:t>5/10/2022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C7A49D-FDAB-4A4A-B025-D2F49B66E1F6}" type="datetimeFigureOut">
              <a:rPr lang="en-US" smtClean="0"/>
              <a:t>5/10/2022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C7A49D-FDAB-4A4A-B025-D2F49B66E1F6}" type="datetimeFigureOut">
              <a:rPr lang="en-US" smtClean="0"/>
              <a:t>5/10/2022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C7A49D-FDAB-4A4A-B025-D2F49B66E1F6}" type="datetimeFigureOut">
              <a:rPr lang="en-US" smtClean="0"/>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C7A49D-FDAB-4A4A-B025-D2F49B66E1F6}" type="datetimeFigureOut">
              <a:rPr lang="en-US" smtClean="0"/>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BCB0F-2406-4C8B-B2FB-BED3237B80E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7A49D-FDAB-4A4A-B025-D2F49B66E1F6}" type="datetimeFigureOut">
              <a:rPr lang="en-US" smtClean="0"/>
              <a:t>5/10/2022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CBCB0F-2406-4C8B-B2FB-BED3237B80E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5"/>
            <a:ext cx="12191999" cy="6827675"/>
          </a:xfrm>
          <a:prstGeom prst="rect">
            <a:avLst/>
          </a:prstGeom>
        </p:spPr>
      </p:pic>
      <p:sp>
        <p:nvSpPr>
          <p:cNvPr id="5" name="TextBox 4"/>
          <p:cNvSpPr txBox="1"/>
          <p:nvPr/>
        </p:nvSpPr>
        <p:spPr>
          <a:xfrm>
            <a:off x="2764155" y="2529205"/>
            <a:ext cx="6148070" cy="3323987"/>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r>
              <a:rPr lang="en-US" sz="2400" b="1" dirty="0">
                <a:solidFill>
                  <a:schemeClr val="accent2">
                    <a:lumMod val="75000"/>
                  </a:schemeClr>
                </a:solidFill>
                <a:latin typeface="Times New Roman" panose="02020603050405020304" pitchFamily="18" charset="0"/>
                <a:cs typeface="Times New Roman" panose="02020603050405020304" pitchFamily="18" charset="0"/>
              </a:rPr>
              <a:t>SOCIAL MEDIA APPLICATION</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t>
            </a:r>
            <a:r>
              <a:rPr lang="en-US" b="1" dirty="0">
                <a:solidFill>
                  <a:schemeClr val="accent1"/>
                </a:solidFill>
                <a:latin typeface="Times New Roman" panose="02020603050405020304" pitchFamily="18" charset="0"/>
                <a:cs typeface="Times New Roman" panose="02020603050405020304" pitchFamily="18" charset="0"/>
              </a:rPr>
              <a:t>PYTHON SPECIALIZATION TRAINING PROJECT</a:t>
            </a:r>
          </a:p>
          <a:p>
            <a:endParaRPr lang="en-US" b="1" dirty="0">
              <a:solidFill>
                <a:schemeClr val="accent1"/>
              </a:solidFill>
              <a:latin typeface="Times New Roman" panose="02020603050405020304" pitchFamily="18" charset="0"/>
              <a:cs typeface="Times New Roman" panose="02020603050405020304" pitchFamily="18" charset="0"/>
            </a:endParaRPr>
          </a:p>
          <a:p>
            <a:pPr algn="r"/>
            <a:r>
              <a:rPr lang="en-US" b="1" dirty="0">
                <a:solidFill>
                  <a:schemeClr val="accent1"/>
                </a:solidFill>
                <a:latin typeface="Times New Roman" panose="02020603050405020304" pitchFamily="18" charset="0"/>
                <a:cs typeface="Times New Roman" panose="02020603050405020304" pitchFamily="18" charset="0"/>
              </a:rPr>
              <a:t>                              </a:t>
            </a:r>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TEAM:YELLOW</a:t>
            </a:r>
          </a:p>
          <a:p>
            <a:pPr algn="r"/>
            <a:endParaRPr lang="en-US" b="1"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gn="r"/>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                   ROHAN ANAND : 6536</a:t>
            </a:r>
          </a:p>
          <a:p>
            <a:pPr algn="r"/>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                RUCHITHA NUKALA : 6555</a:t>
            </a:r>
          </a:p>
          <a:p>
            <a:pPr algn="r"/>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                SAHITHI DAMERA : 6557</a:t>
            </a:r>
          </a:p>
          <a:p>
            <a:pPr algn="r"/>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      SHIREESHA BUDUMURU : 6539</a:t>
            </a:r>
          </a:p>
          <a:p>
            <a:pPr algn="r"/>
            <a:endParaRPr lang="en-US" b="1" dirty="0">
              <a:solidFill>
                <a:schemeClr val="accent1">
                  <a:lumMod val="60000"/>
                  <a:lumOff val="40000"/>
                </a:schemeClr>
              </a:solidFill>
              <a:latin typeface="Times New Roman" panose="02020603050405020304" pitchFamily="18" charset="0"/>
              <a:cs typeface="Times New Roman" panose="02020603050405020304" pitchFamily="18" charset="0"/>
            </a:endParaRPr>
          </a:p>
          <a:p>
            <a:endParaRPr lang="en-US" sz="2400" dirty="0"/>
          </a:p>
        </p:txBody>
      </p:sp>
      <p:pic>
        <p:nvPicPr>
          <p:cNvPr id="6" name="Picture 5"/>
          <p:cNvPicPr>
            <a:picLocks noChangeAspect="1"/>
          </p:cNvPicPr>
          <p:nvPr/>
        </p:nvPicPr>
        <p:blipFill>
          <a:blip r:embed="rId3"/>
          <a:stretch>
            <a:fillRect/>
          </a:stretch>
        </p:blipFill>
        <p:spPr>
          <a:xfrm>
            <a:off x="1" y="0"/>
            <a:ext cx="1842052" cy="10368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7638" y="344049"/>
            <a:ext cx="10137913" cy="5539978"/>
          </a:xfrm>
          <a:prstGeom prst="rect">
            <a:avLst/>
          </a:prstGeom>
          <a:noFill/>
        </p:spPr>
        <p:txBody>
          <a:bodyPr wrap="square">
            <a:spAutoFit/>
          </a:bodyPr>
          <a:lstStyle/>
          <a:p>
            <a:r>
              <a:rPr lang="en-US" sz="4800" b="1" dirty="0">
                <a:solidFill>
                  <a:srgbClr val="0E50B2"/>
                </a:solidFill>
              </a:rPr>
              <a:t>INTRODUCTION:</a:t>
            </a:r>
          </a:p>
          <a:p>
            <a:endParaRPr lang="en-US" dirty="0">
              <a:solidFill>
                <a:srgbClr val="FF0000"/>
              </a:solidFill>
            </a:endParaRPr>
          </a:p>
          <a:p>
            <a:r>
              <a:rPr lang="en-US" sz="1800" b="1" dirty="0">
                <a:solidFill>
                  <a:srgbClr val="FF0000"/>
                </a:solidFill>
              </a:rPr>
              <a:t>Social Media : The quality of our interpersonal relationships.</a:t>
            </a:r>
          </a:p>
          <a:p>
            <a:r>
              <a:rPr lang="en-US" sz="1800" b="1" i="1" u="none" strike="noStrike" dirty="0">
                <a:effectLst/>
                <a:latin typeface="Times New Roman" panose="02020603050405020304" pitchFamily="18" charset="0"/>
              </a:rPr>
              <a:t>                 </a:t>
            </a:r>
            <a:r>
              <a:rPr lang="en-US" sz="1800" b="1" i="1" u="none" strike="noStrike" dirty="0">
                <a:solidFill>
                  <a:srgbClr val="0E50B2"/>
                </a:solidFill>
                <a:effectLst/>
                <a:latin typeface="Times New Roman" panose="02020603050405020304" pitchFamily="18" charset="0"/>
              </a:rPr>
              <a:t>While social media provides easier and more accessible opportunities to interact with others, how we communicate and interact hinders the quality of more interwoven into daily life, the use of the Internet and/or social media becomes a higher priority” our interpersonal relationships. The quality of interpersonal relationships is at risk because “as the Internet is becoming </a:t>
            </a:r>
            <a:r>
              <a:rPr lang="en-US" b="1" i="1" u="none" strike="noStrike" dirty="0">
                <a:solidFill>
                  <a:srgbClr val="0E50B2"/>
                </a:solidFill>
                <a:effectLst/>
                <a:latin typeface="Times New Roman" panose="02020603050405020304" pitchFamily="18" charset="0"/>
              </a:rPr>
              <a:t>more interwoven into daily life</a:t>
            </a:r>
            <a:r>
              <a:rPr lang="en-US" b="0" i="0" u="none" strike="noStrike" dirty="0">
                <a:solidFill>
                  <a:srgbClr val="000000"/>
                </a:solidFill>
                <a:effectLst/>
                <a:latin typeface="Times New Roman" panose="02020603050405020304" pitchFamily="18" charset="0"/>
              </a:rPr>
              <a:t>.</a:t>
            </a:r>
            <a:r>
              <a:rPr lang="en-US" sz="1800" b="1" i="1" u="none" strike="noStrike" dirty="0">
                <a:solidFill>
                  <a:srgbClr val="0E50B2"/>
                </a:solidFill>
                <a:effectLst/>
                <a:latin typeface="Times New Roman" panose="02020603050405020304" pitchFamily="18" charset="0"/>
              </a:rPr>
              <a:t>        </a:t>
            </a:r>
          </a:p>
          <a:p>
            <a:endParaRPr lang="en-US" sz="1800" b="1" i="1" dirty="0">
              <a:solidFill>
                <a:srgbClr val="0E50B2"/>
              </a:solidFill>
              <a:latin typeface="Times New Roman" panose="02020603050405020304" pitchFamily="18" charset="0"/>
            </a:endParaRPr>
          </a:p>
          <a:p>
            <a:r>
              <a:rPr lang="en-US" sz="1800" b="1" i="1" dirty="0">
                <a:solidFill>
                  <a:srgbClr val="0E50B2"/>
                </a:solidFill>
                <a:latin typeface="Times New Roman" panose="02020603050405020304" pitchFamily="18" charset="0"/>
              </a:rPr>
              <a:t>       </a:t>
            </a:r>
            <a:r>
              <a:rPr lang="en-US" sz="1800" b="1" i="1" u="none" strike="noStrike" dirty="0">
                <a:solidFill>
                  <a:srgbClr val="0E50B2"/>
                </a:solidFill>
                <a:effectLst/>
                <a:latin typeface="Times New Roman" panose="02020603050405020304" pitchFamily="18" charset="0"/>
              </a:rPr>
              <a:t>The usage of social media is deemed more important because users are able to easily interact and communicate with those in their social network by just liking a photo on Instagram or commenting on a post on Facebook.. College students are frequently checking and updating their social networking sites daily  in order to stay connected with friends and family back home. Even in friendships, individuals believe that if you are friends on Facebook or followers on Instagram and Twitter that you are friends in real life. </a:t>
            </a:r>
            <a:br>
              <a:rPr lang="en-US" sz="1800" b="1" i="1" dirty="0">
                <a:solidFill>
                  <a:srgbClr val="0E50B2"/>
                </a:solidFill>
                <a:effectLst/>
                <a:latin typeface="Open Sans" panose="020B0606030504020204" pitchFamily="34" charset="0"/>
              </a:rPr>
            </a:br>
            <a:br>
              <a:rPr lang="en-US" sz="1800" b="1" i="1" dirty="0">
                <a:solidFill>
                  <a:srgbClr val="0E50B2"/>
                </a:solidFill>
                <a:effectLst/>
                <a:latin typeface="Open Sans" panose="020B0606030504020204" pitchFamily="34" charset="0"/>
              </a:rPr>
            </a:br>
            <a:r>
              <a:rPr lang="en-US" sz="1800" b="1" i="1" u="none" strike="noStrike" dirty="0">
                <a:solidFill>
                  <a:srgbClr val="0E50B2"/>
                </a:solidFill>
                <a:effectLst/>
                <a:latin typeface="Times New Roman" panose="02020603050405020304" pitchFamily="18" charset="0"/>
              </a:rPr>
              <a:t>As a result, social media can ultimately affect interpersonal relationships when we choose to allow them to control our communication in a relationship.. Hence, causing the quality of relationships  to deteriorate and “weak ties</a:t>
            </a:r>
            <a:r>
              <a:rPr lang="en-US" sz="1800" b="1" i="1" strike="noStrike" dirty="0">
                <a:solidFill>
                  <a:srgbClr val="0E50B2"/>
                </a:solidFill>
                <a:effectLst/>
                <a:latin typeface="Times New Roman" panose="02020603050405020304" pitchFamily="18" charset="0"/>
              </a:rPr>
              <a:t>” </a:t>
            </a:r>
            <a:r>
              <a:rPr lang="en-US" sz="1800" b="1" i="1" u="none" strike="noStrike" dirty="0">
                <a:solidFill>
                  <a:srgbClr val="0E50B2"/>
                </a:solidFill>
                <a:effectLst/>
                <a:latin typeface="Times New Roman" panose="02020603050405020304" pitchFamily="18" charset="0"/>
              </a:rPr>
              <a:t>in a relationship to develop.</a:t>
            </a:r>
            <a:endParaRPr lang="en-US" sz="1800" b="1" i="1" dirty="0">
              <a:solidFill>
                <a:srgbClr val="0E50B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51867" cy="6875662"/>
          </a:xfrm>
          <a:prstGeom prst="rect">
            <a:avLst/>
          </a:prstGeom>
        </p:spPr>
      </p:pic>
      <p:sp>
        <p:nvSpPr>
          <p:cNvPr id="4" name="TextBox 3"/>
          <p:cNvSpPr txBox="1"/>
          <p:nvPr/>
        </p:nvSpPr>
        <p:spPr>
          <a:xfrm>
            <a:off x="238539" y="212035"/>
            <a:ext cx="4399722" cy="646331"/>
          </a:xfrm>
          <a:prstGeom prst="rect">
            <a:avLst/>
          </a:prstGeom>
          <a:noFill/>
        </p:spPr>
        <p:txBody>
          <a:bodyPr wrap="square" rtlCol="0">
            <a:spAutoFit/>
          </a:bodyPr>
          <a:lstStyle/>
          <a:p>
            <a:r>
              <a:rPr lang="en-US" sz="3600" dirty="0"/>
              <a:t>SOFTWARE USED:</a:t>
            </a:r>
          </a:p>
        </p:txBody>
      </p:sp>
      <p:sp>
        <p:nvSpPr>
          <p:cNvPr id="5" name="TextBox 4"/>
          <p:cNvSpPr txBox="1"/>
          <p:nvPr/>
        </p:nvSpPr>
        <p:spPr>
          <a:xfrm>
            <a:off x="609600" y="967409"/>
            <a:ext cx="2252870" cy="2246769"/>
          </a:xfrm>
          <a:prstGeom prst="rect">
            <a:avLst/>
          </a:prstGeom>
          <a:noFill/>
        </p:spPr>
        <p:txBody>
          <a:bodyPr wrap="square" rtlCol="0">
            <a:spAutoFit/>
          </a:bodyPr>
          <a:lstStyle/>
          <a:p>
            <a:r>
              <a:rPr lang="en-US" sz="2800" dirty="0"/>
              <a:t>FRONTEND:</a:t>
            </a:r>
          </a:p>
          <a:p>
            <a:endParaRPr lang="en-US" sz="2800" dirty="0"/>
          </a:p>
          <a:p>
            <a:pPr marL="285750" indent="-285750">
              <a:buFont typeface="Arial" panose="020B0604020202020204" pitchFamily="34" charset="0"/>
              <a:buChar char="•"/>
            </a:pPr>
            <a:r>
              <a:rPr lang="en-US" sz="2800" dirty="0"/>
              <a:t>HTML</a:t>
            </a:r>
          </a:p>
          <a:p>
            <a:pPr marL="285750" indent="-285750">
              <a:buFont typeface="Arial" panose="020B0604020202020204" pitchFamily="34" charset="0"/>
              <a:buChar char="•"/>
            </a:pPr>
            <a:r>
              <a:rPr lang="en-US" sz="2800" dirty="0"/>
              <a:t>CSS</a:t>
            </a:r>
          </a:p>
          <a:p>
            <a:pPr marL="285750" indent="-285750">
              <a:buFont typeface="Arial" panose="020B0604020202020204" pitchFamily="34" charset="0"/>
              <a:buChar char="•"/>
            </a:pPr>
            <a:r>
              <a:rPr lang="en-US" sz="2800" dirty="0"/>
              <a:t>JAVASCRIPT</a:t>
            </a:r>
          </a:p>
        </p:txBody>
      </p:sp>
      <p:sp>
        <p:nvSpPr>
          <p:cNvPr id="6" name="TextBox 5"/>
          <p:cNvSpPr txBox="1"/>
          <p:nvPr/>
        </p:nvSpPr>
        <p:spPr>
          <a:xfrm>
            <a:off x="3061252" y="967409"/>
            <a:ext cx="2252870" cy="1384995"/>
          </a:xfrm>
          <a:prstGeom prst="rect">
            <a:avLst/>
          </a:prstGeom>
          <a:noFill/>
        </p:spPr>
        <p:txBody>
          <a:bodyPr wrap="square" rtlCol="0">
            <a:spAutoFit/>
          </a:bodyPr>
          <a:lstStyle/>
          <a:p>
            <a:r>
              <a:rPr lang="en-US" sz="2800" dirty="0"/>
              <a:t>FRAMEWORK:</a:t>
            </a:r>
          </a:p>
          <a:p>
            <a:endParaRPr lang="en-US" sz="2800" dirty="0"/>
          </a:p>
          <a:p>
            <a:pPr marL="285750" indent="-285750">
              <a:buFont typeface="Arial" panose="020B0604020202020204" pitchFamily="34" charset="0"/>
              <a:buChar char="•"/>
            </a:pPr>
            <a:r>
              <a:rPr lang="en-US" sz="2800" dirty="0"/>
              <a:t>DJANGO</a:t>
            </a:r>
          </a:p>
        </p:txBody>
      </p:sp>
      <p:sp>
        <p:nvSpPr>
          <p:cNvPr id="7" name="TextBox 6"/>
          <p:cNvSpPr txBox="1"/>
          <p:nvPr/>
        </p:nvSpPr>
        <p:spPr>
          <a:xfrm>
            <a:off x="5910470" y="967409"/>
            <a:ext cx="2491408" cy="1815882"/>
          </a:xfrm>
          <a:prstGeom prst="rect">
            <a:avLst/>
          </a:prstGeom>
          <a:noFill/>
        </p:spPr>
        <p:txBody>
          <a:bodyPr wrap="square" rtlCol="0">
            <a:spAutoFit/>
          </a:bodyPr>
          <a:lstStyle/>
          <a:p>
            <a:r>
              <a:rPr lang="en-US" sz="2800" dirty="0"/>
              <a:t>BACKEND:</a:t>
            </a:r>
          </a:p>
          <a:p>
            <a:endParaRPr lang="en-US" sz="2800" dirty="0"/>
          </a:p>
          <a:p>
            <a:pPr marL="285750" indent="-285750">
              <a:buFont typeface="Arial" panose="020B0604020202020204" pitchFamily="34" charset="0"/>
              <a:buChar char="•"/>
            </a:pPr>
            <a:r>
              <a:rPr lang="en-US" sz="2800" dirty="0"/>
              <a:t>DBSQLITE</a:t>
            </a:r>
          </a:p>
          <a:p>
            <a:pPr marL="285750" indent="-285750">
              <a:buFont typeface="Arial" panose="020B0604020202020204" pitchFamily="34" charset="0"/>
              <a:buChar char="•"/>
            </a:pPr>
            <a:r>
              <a:rPr lang="en-US" sz="2800" dirty="0"/>
              <a:t>PYTHON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4713" y="1676030"/>
            <a:ext cx="1167154" cy="55135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9494" y="155288"/>
            <a:ext cx="1321904" cy="1321904"/>
          </a:xfrm>
          <a:prstGeom prst="rect">
            <a:avLst/>
          </a:prstGeom>
        </p:spPr>
      </p:pic>
      <p:pic>
        <p:nvPicPr>
          <p:cNvPr id="17" name="Picture 16"/>
          <p:cNvPicPr>
            <a:picLocks noChangeAspect="1"/>
          </p:cNvPicPr>
          <p:nvPr/>
        </p:nvPicPr>
        <p:blipFill>
          <a:blip r:embed="rId5"/>
          <a:stretch>
            <a:fillRect/>
          </a:stretch>
        </p:blipFill>
        <p:spPr>
          <a:xfrm>
            <a:off x="10281077" y="2352403"/>
            <a:ext cx="1321904" cy="1321904"/>
          </a:xfrm>
          <a:prstGeom prst="rect">
            <a:avLst/>
          </a:prstGeom>
        </p:spPr>
      </p:pic>
      <p:pic>
        <p:nvPicPr>
          <p:cNvPr id="8" name="Picture 7">
            <a:extLst>
              <a:ext uri="{FF2B5EF4-FFF2-40B4-BE49-F238E27FC236}">
                <a16:creationId xmlns:a16="http://schemas.microsoft.com/office/drawing/2014/main" id="{99DB8385-17B9-D454-BE0D-F40468C3B8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9839" y="1719805"/>
            <a:ext cx="1932007" cy="1447140"/>
          </a:xfrm>
          <a:prstGeom prst="rect">
            <a:avLst/>
          </a:prstGeom>
        </p:spPr>
      </p:pic>
      <p:sp>
        <p:nvSpPr>
          <p:cNvPr id="9" name="TextBox 8">
            <a:extLst>
              <a:ext uri="{FF2B5EF4-FFF2-40B4-BE49-F238E27FC236}">
                <a16:creationId xmlns:a16="http://schemas.microsoft.com/office/drawing/2014/main" id="{A0088AE0-CB1F-777F-C400-2D500BCB0369}"/>
              </a:ext>
            </a:extLst>
          </p:cNvPr>
          <p:cNvSpPr txBox="1"/>
          <p:nvPr/>
        </p:nvSpPr>
        <p:spPr>
          <a:xfrm>
            <a:off x="8581597" y="2783291"/>
            <a:ext cx="1111698" cy="369332"/>
          </a:xfrm>
          <a:prstGeom prst="rect">
            <a:avLst/>
          </a:prstGeom>
          <a:solidFill>
            <a:schemeClr val="bg1"/>
          </a:solidFill>
        </p:spPr>
        <p:txBody>
          <a:bodyPr wrap="square" rtlCol="0">
            <a:spAutoFit/>
          </a:bodyPr>
          <a:lstStyle/>
          <a:p>
            <a:r>
              <a:rPr lang="en-US" b="1" dirty="0">
                <a:solidFill>
                  <a:schemeClr val="accent2"/>
                </a:solidFill>
              </a:rPr>
              <a:t>HOSTING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DA2FFA-EE51-6783-07F6-09DF0E0A8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6395" y="601840"/>
            <a:ext cx="1704621" cy="1704621"/>
          </a:xfrm>
          <a:prstGeom prst="rect">
            <a:avLst/>
          </a:prstGeom>
        </p:spPr>
      </p:pic>
      <p:pic>
        <p:nvPicPr>
          <p:cNvPr id="5" name="Picture 4">
            <a:extLst>
              <a:ext uri="{FF2B5EF4-FFF2-40B4-BE49-F238E27FC236}">
                <a16:creationId xmlns:a16="http://schemas.microsoft.com/office/drawing/2014/main" id="{D1F89EE8-98A5-CC0C-F22D-775D789FC4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3169" y="3572993"/>
            <a:ext cx="1634110" cy="1270265"/>
          </a:xfrm>
          <a:prstGeom prst="rect">
            <a:avLst/>
          </a:prstGeom>
        </p:spPr>
      </p:pic>
      <p:pic>
        <p:nvPicPr>
          <p:cNvPr id="7" name="Picture 6">
            <a:extLst>
              <a:ext uri="{FF2B5EF4-FFF2-40B4-BE49-F238E27FC236}">
                <a16:creationId xmlns:a16="http://schemas.microsoft.com/office/drawing/2014/main" id="{3123C365-8F88-520C-9B6A-74D8FD187F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9170" y="2229431"/>
            <a:ext cx="2565110" cy="2511834"/>
          </a:xfrm>
          <a:prstGeom prst="rect">
            <a:avLst/>
          </a:prstGeom>
        </p:spPr>
      </p:pic>
      <p:pic>
        <p:nvPicPr>
          <p:cNvPr id="9" name="Picture 8">
            <a:extLst>
              <a:ext uri="{FF2B5EF4-FFF2-40B4-BE49-F238E27FC236}">
                <a16:creationId xmlns:a16="http://schemas.microsoft.com/office/drawing/2014/main" id="{24F2E31F-6EFA-1A19-B248-BF25EB6A8A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2869" y="1264425"/>
            <a:ext cx="1381158" cy="1446928"/>
          </a:xfrm>
          <a:prstGeom prst="rect">
            <a:avLst/>
          </a:prstGeom>
        </p:spPr>
      </p:pic>
      <p:pic>
        <p:nvPicPr>
          <p:cNvPr id="11" name="Picture 10">
            <a:extLst>
              <a:ext uri="{FF2B5EF4-FFF2-40B4-BE49-F238E27FC236}">
                <a16:creationId xmlns:a16="http://schemas.microsoft.com/office/drawing/2014/main" id="{1B24CD96-3C7E-A63F-BC56-C0178515D9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7841" y="3347480"/>
            <a:ext cx="1398929" cy="1495778"/>
          </a:xfrm>
          <a:prstGeom prst="rect">
            <a:avLst/>
          </a:prstGeom>
        </p:spPr>
      </p:pic>
      <p:pic>
        <p:nvPicPr>
          <p:cNvPr id="13" name="Picture 12">
            <a:extLst>
              <a:ext uri="{FF2B5EF4-FFF2-40B4-BE49-F238E27FC236}">
                <a16:creationId xmlns:a16="http://schemas.microsoft.com/office/drawing/2014/main" id="{86D9B75D-E250-C1F2-6733-6E2A252185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0396" y="4741265"/>
            <a:ext cx="1857845" cy="1857845"/>
          </a:xfrm>
          <a:prstGeom prst="rect">
            <a:avLst/>
          </a:prstGeom>
        </p:spPr>
      </p:pic>
      <p:pic>
        <p:nvPicPr>
          <p:cNvPr id="15" name="Picture 14">
            <a:extLst>
              <a:ext uri="{FF2B5EF4-FFF2-40B4-BE49-F238E27FC236}">
                <a16:creationId xmlns:a16="http://schemas.microsoft.com/office/drawing/2014/main" id="{5021D1AA-8503-036A-1F79-ED0D0FF1D8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9258" y="1264425"/>
            <a:ext cx="1162834" cy="1173311"/>
          </a:xfrm>
          <a:prstGeom prst="rect">
            <a:avLst/>
          </a:prstGeom>
        </p:spPr>
      </p:pic>
      <p:cxnSp>
        <p:nvCxnSpPr>
          <p:cNvPr id="16" name="Straight Arrow Connector 15">
            <a:extLst>
              <a:ext uri="{FF2B5EF4-FFF2-40B4-BE49-F238E27FC236}">
                <a16:creationId xmlns:a16="http://schemas.microsoft.com/office/drawing/2014/main" id="{029AD265-3D14-0055-C76F-5D92A2D7D1DD}"/>
              </a:ext>
            </a:extLst>
          </p:cNvPr>
          <p:cNvCxnSpPr/>
          <p:nvPr/>
        </p:nvCxnSpPr>
        <p:spPr>
          <a:xfrm>
            <a:off x="4954999" y="2540000"/>
            <a:ext cx="182880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B484BD-331C-7CD8-AB33-105CF4942C93}"/>
              </a:ext>
            </a:extLst>
          </p:cNvPr>
          <p:cNvCxnSpPr/>
          <p:nvPr/>
        </p:nvCxnSpPr>
        <p:spPr>
          <a:xfrm>
            <a:off x="4954999" y="2540000"/>
            <a:ext cx="182880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064EFDD-A6B2-634B-7657-0C52D6FD7910}"/>
              </a:ext>
            </a:extLst>
          </p:cNvPr>
          <p:cNvSpPr txBox="1"/>
          <p:nvPr/>
        </p:nvSpPr>
        <p:spPr>
          <a:xfrm>
            <a:off x="219637" y="75913"/>
            <a:ext cx="4627621" cy="584775"/>
          </a:xfrm>
          <a:prstGeom prst="rect">
            <a:avLst/>
          </a:prstGeom>
          <a:noFill/>
        </p:spPr>
        <p:txBody>
          <a:bodyPr wrap="square" rtlCol="0">
            <a:spAutoFit/>
          </a:bodyPr>
          <a:lstStyle/>
          <a:p>
            <a:r>
              <a:rPr lang="en-US" sz="3200" b="1" dirty="0"/>
              <a:t>ARCHITECTURAL DESIGN:</a:t>
            </a:r>
            <a:endParaRPr lang="en-US" sz="3200" b="1" kern="1200" dirty="0">
              <a:solidFill>
                <a:schemeClr val="tx1"/>
              </a:solidFill>
              <a:latin typeface="+mn-lt"/>
              <a:ea typeface="+mn-ea"/>
              <a:cs typeface="+mn-cs"/>
            </a:endParaRPr>
          </a:p>
        </p:txBody>
      </p:sp>
      <p:cxnSp>
        <p:nvCxnSpPr>
          <p:cNvPr id="20" name="Straight Arrow Connector 19">
            <a:extLst>
              <a:ext uri="{FF2B5EF4-FFF2-40B4-BE49-F238E27FC236}">
                <a16:creationId xmlns:a16="http://schemas.microsoft.com/office/drawing/2014/main" id="{A819E438-75DC-9A8F-63F5-D955DD0A7F88}"/>
              </a:ext>
            </a:extLst>
          </p:cNvPr>
          <p:cNvCxnSpPr>
            <a:cxnSpLocks/>
          </p:cNvCxnSpPr>
          <p:nvPr/>
        </p:nvCxnSpPr>
        <p:spPr>
          <a:xfrm flipV="1">
            <a:off x="3249045" y="1467556"/>
            <a:ext cx="747350" cy="37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EC36E3-23E9-57BD-3D73-C22FEA4CF50D}"/>
              </a:ext>
            </a:extLst>
          </p:cNvPr>
          <p:cNvCxnSpPr>
            <a:cxnSpLocks/>
          </p:cNvCxnSpPr>
          <p:nvPr/>
        </p:nvCxnSpPr>
        <p:spPr>
          <a:xfrm>
            <a:off x="5672242" y="1417414"/>
            <a:ext cx="711998" cy="305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F747AD-3944-C926-2C63-4F06A071EC91}"/>
              </a:ext>
            </a:extLst>
          </p:cNvPr>
          <p:cNvCxnSpPr>
            <a:cxnSpLocks/>
          </p:cNvCxnSpPr>
          <p:nvPr/>
        </p:nvCxnSpPr>
        <p:spPr>
          <a:xfrm flipH="1">
            <a:off x="6234280" y="5128282"/>
            <a:ext cx="906425" cy="43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97F8EF0-7480-F672-A250-72F463B16A24}"/>
              </a:ext>
            </a:extLst>
          </p:cNvPr>
          <p:cNvCxnSpPr>
            <a:cxnSpLocks/>
          </p:cNvCxnSpPr>
          <p:nvPr/>
        </p:nvCxnSpPr>
        <p:spPr>
          <a:xfrm>
            <a:off x="7520109" y="2668217"/>
            <a:ext cx="170115" cy="60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0EA7C0-C78F-0ADB-0E21-F40638F9ADD1}"/>
              </a:ext>
            </a:extLst>
          </p:cNvPr>
          <p:cNvCxnSpPr>
            <a:cxnSpLocks/>
          </p:cNvCxnSpPr>
          <p:nvPr/>
        </p:nvCxnSpPr>
        <p:spPr>
          <a:xfrm flipH="1" flipV="1">
            <a:off x="2663783" y="4996059"/>
            <a:ext cx="1403594" cy="694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502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8" y="836162"/>
            <a:ext cx="5367130" cy="4251398"/>
          </a:xfrm>
          <a:prstGeom prst="rect">
            <a:avLst/>
          </a:prstGeom>
        </p:spPr>
      </p:pic>
      <p:pic>
        <p:nvPicPr>
          <p:cNvPr id="5" name="Picture 4"/>
          <p:cNvPicPr>
            <a:picLocks noChangeAspect="1"/>
          </p:cNvPicPr>
          <p:nvPr/>
        </p:nvPicPr>
        <p:blipFill>
          <a:blip r:embed="rId3"/>
          <a:stretch>
            <a:fillRect/>
          </a:stretch>
        </p:blipFill>
        <p:spPr>
          <a:xfrm>
            <a:off x="185528" y="3951150"/>
            <a:ext cx="5367130" cy="2842590"/>
          </a:xfrm>
          <a:prstGeom prst="rect">
            <a:avLst/>
          </a:prstGeom>
        </p:spPr>
      </p:pic>
      <p:sp>
        <p:nvSpPr>
          <p:cNvPr id="8" name="TextBox 7"/>
          <p:cNvSpPr txBox="1"/>
          <p:nvPr/>
        </p:nvSpPr>
        <p:spPr>
          <a:xfrm>
            <a:off x="0" y="-33498"/>
            <a:ext cx="11211339" cy="584775"/>
          </a:xfrm>
          <a:prstGeom prst="rect">
            <a:avLst/>
          </a:prstGeom>
          <a:noFill/>
        </p:spPr>
        <p:txBody>
          <a:bodyPr wrap="square" rtlCol="0">
            <a:spAutoFit/>
          </a:bodyPr>
          <a:lstStyle/>
          <a:p>
            <a:r>
              <a:rPr lang="en-US" sz="3200" dirty="0"/>
              <a:t>SAMPLE SCREENSHOTS OF PROJECT</a:t>
            </a:r>
            <a:r>
              <a:rPr lang="en-US" dirty="0"/>
              <a:t>:</a:t>
            </a:r>
          </a:p>
        </p:txBody>
      </p:sp>
      <p:pic>
        <p:nvPicPr>
          <p:cNvPr id="2" name="Picture 1" descr="Screenshot (105)"/>
          <p:cNvPicPr>
            <a:picLocks noChangeAspect="1"/>
          </p:cNvPicPr>
          <p:nvPr/>
        </p:nvPicPr>
        <p:blipFill>
          <a:blip r:embed="rId4"/>
          <a:stretch>
            <a:fillRect/>
          </a:stretch>
        </p:blipFill>
        <p:spPr>
          <a:xfrm>
            <a:off x="6607810" y="836295"/>
            <a:ext cx="4603750" cy="58096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262" y="437321"/>
            <a:ext cx="4414530" cy="2624000"/>
          </a:xfrm>
          <a:prstGeom prst="rect">
            <a:avLst/>
          </a:prstGeom>
        </p:spPr>
      </p:pic>
      <p:pic>
        <p:nvPicPr>
          <p:cNvPr id="4" name="Picture 3"/>
          <p:cNvPicPr>
            <a:picLocks noChangeAspect="1"/>
          </p:cNvPicPr>
          <p:nvPr/>
        </p:nvPicPr>
        <p:blipFill>
          <a:blip r:embed="rId3"/>
          <a:stretch>
            <a:fillRect/>
          </a:stretch>
        </p:blipFill>
        <p:spPr>
          <a:xfrm>
            <a:off x="6286612" y="437322"/>
            <a:ext cx="4739196" cy="2624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604" y="4003831"/>
            <a:ext cx="4298717" cy="241684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0100" y="4003831"/>
            <a:ext cx="4015866" cy="22578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330" y="711835"/>
            <a:ext cx="3615055" cy="585533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711200"/>
            <a:ext cx="3780155" cy="5855970"/>
          </a:xfrm>
          <a:prstGeom prst="rect">
            <a:avLst/>
          </a:prstGeom>
        </p:spPr>
      </p:pic>
      <p:pic>
        <p:nvPicPr>
          <p:cNvPr id="8" name="Picture 7"/>
          <p:cNvPicPr>
            <a:picLocks noChangeAspect="1"/>
          </p:cNvPicPr>
          <p:nvPr/>
        </p:nvPicPr>
        <p:blipFill>
          <a:blip r:embed="rId4"/>
          <a:stretch>
            <a:fillRect/>
          </a:stretch>
        </p:blipFill>
        <p:spPr>
          <a:xfrm>
            <a:off x="8341360" y="711835"/>
            <a:ext cx="3615055" cy="58559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325"/>
            <a:ext cx="12191999" cy="6927066"/>
          </a:xfrm>
          <a:prstGeom prst="rect">
            <a:avLst/>
          </a:prstGeom>
        </p:spPr>
      </p:pic>
      <p:sp>
        <p:nvSpPr>
          <p:cNvPr id="4" name="TextBox 3"/>
          <p:cNvSpPr txBox="1"/>
          <p:nvPr/>
        </p:nvSpPr>
        <p:spPr>
          <a:xfrm>
            <a:off x="3339547" y="3415747"/>
            <a:ext cx="5420139" cy="1323439"/>
          </a:xfrm>
          <a:prstGeom prst="rect">
            <a:avLst/>
          </a:prstGeom>
          <a:noFill/>
        </p:spPr>
        <p:txBody>
          <a:bodyPr wrap="square" rtlCol="0">
            <a:spAutoFit/>
          </a:bodyPr>
          <a:lstStyle/>
          <a:p>
            <a:r>
              <a:rPr lang="en-US" sz="8000" b="1" dirty="0"/>
              <a:t>THANKYOU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279</Words>
  <Application>Microsoft Office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APPLICATION  PYTHON SPECIALIZATION TRAINING PROJECT</dc:title>
  <dc:creator>Sahithi Damera</dc:creator>
  <cp:lastModifiedBy>Sahithi Damera</cp:lastModifiedBy>
  <cp:revision>30</cp:revision>
  <dcterms:created xsi:type="dcterms:W3CDTF">2022-05-05T09:14:00Z</dcterms:created>
  <dcterms:modified xsi:type="dcterms:W3CDTF">2022-05-10T08:31:00Z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0x010100E5A747EB3D92E54D9BD1CC8CA3742B90</vt:lpwstr>
  </property>
  <property fmtid="{D5CDD505-2E9C-101B-9397-08002B2CF9AE}" pid="3" name="ICV">
    <vt:lpwstr>E0E05B54ABA04D9FB6F4A69175FCE9C3</vt:lpwstr>
  </property>
  <property fmtid="{D5CDD505-2E9C-101B-9397-08002B2CF9AE}" pid="4" name="KSOProductBuildVer">
    <vt:lpwstr>1033-11.2.0.11128</vt:lpwstr>
  </property>
</Properties>
</file>